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61" r:id="rId3"/>
    <p:sldId id="262" r:id="rId4"/>
    <p:sldId id="264" r:id="rId5"/>
    <p:sldId id="292" r:id="rId6"/>
    <p:sldId id="293" r:id="rId7"/>
    <p:sldId id="291" r:id="rId8"/>
  </p:sldIdLst>
  <p:sldSz cx="9144000" cy="5143500" type="screen16x9"/>
  <p:notesSz cx="6858000" cy="9144000"/>
  <p:embeddedFontLst>
    <p:embeddedFont>
      <p:font typeface="Alata" panose="02010600030101010101" charset="0"/>
      <p:regular r:id="rId10"/>
    </p:embeddedFont>
    <p:embeddedFont>
      <p:font typeface="Assistant" pitchFamily="2" charset="-79"/>
      <p:regular r:id="rId11"/>
      <p:bold r:id="rId12"/>
    </p:embeddedFont>
    <p:embeddedFont>
      <p:font typeface="Maven Pro" panose="02010600030101010101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D8D528-242B-4052-96E6-71F5D7966DAC}">
  <a:tblStyle styleId="{05D8D528-242B-4052-96E6-71F5D7966D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38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479cb4777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479cb4777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240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2543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gd9b1243d5b_0_5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9" name="Google Shape;989;gd9b1243d5b_0_5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630000"/>
            <a:ext cx="9144000" cy="38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0000" y="1392513"/>
            <a:ext cx="4318200" cy="18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0000" y="3591301"/>
            <a:ext cx="43182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5372950" y="627150"/>
            <a:ext cx="3771000" cy="388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20000" y="1840350"/>
            <a:ext cx="32034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>
            <a:spLocks noGrp="1"/>
          </p:cNvSpPr>
          <p:nvPr>
            <p:ph type="pic" idx="2"/>
          </p:nvPr>
        </p:nvSpPr>
        <p:spPr>
          <a:xfrm>
            <a:off x="5381400" y="315550"/>
            <a:ext cx="3762600" cy="45123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0" y="630000"/>
            <a:ext cx="9144000" cy="38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4155275" y="2444238"/>
            <a:ext cx="4280700" cy="11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155298" y="1605463"/>
            <a:ext cx="4280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47" name="Google Shape;47;p9"/>
          <p:cNvSpPr>
            <a:spLocks noGrp="1"/>
          </p:cNvSpPr>
          <p:nvPr>
            <p:ph type="pic" idx="2"/>
          </p:nvPr>
        </p:nvSpPr>
        <p:spPr>
          <a:xfrm>
            <a:off x="0" y="627150"/>
            <a:ext cx="3771000" cy="388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BODY_1_2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37590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2"/>
          </p:nvPr>
        </p:nvSpPr>
        <p:spPr>
          <a:xfrm>
            <a:off x="4665000" y="1215750"/>
            <a:ext cx="37590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8203050" y="946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720000" y="51805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subTitle" idx="1"/>
          </p:nvPr>
        </p:nvSpPr>
        <p:spPr>
          <a:xfrm>
            <a:off x="1116125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subTitle" idx="2"/>
          </p:nvPr>
        </p:nvSpPr>
        <p:spPr>
          <a:xfrm>
            <a:off x="3562974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subTitle" idx="3"/>
          </p:nvPr>
        </p:nvSpPr>
        <p:spPr>
          <a:xfrm>
            <a:off x="6009822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subTitle" idx="4"/>
          </p:nvPr>
        </p:nvSpPr>
        <p:spPr>
          <a:xfrm>
            <a:off x="1116125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subTitle" idx="5"/>
          </p:nvPr>
        </p:nvSpPr>
        <p:spPr>
          <a:xfrm>
            <a:off x="3562974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subTitle" idx="6"/>
          </p:nvPr>
        </p:nvSpPr>
        <p:spPr>
          <a:xfrm>
            <a:off x="6009822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8203050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30"/>
          <p:cNvSpPr/>
          <p:nvPr/>
        </p:nvSpPr>
        <p:spPr>
          <a:xfrm>
            <a:off x="8203050" y="946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31"/>
          <p:cNvSpPr/>
          <p:nvPr/>
        </p:nvSpPr>
        <p:spPr>
          <a:xfrm>
            <a:off x="499050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42975"/>
            <a:ext cx="7704000" cy="33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8" r:id="rId4"/>
    <p:sldLayoutId id="2147483665" r:id="rId5"/>
    <p:sldLayoutId id="2147483666" r:id="rId6"/>
    <p:sldLayoutId id="2147483676" r:id="rId7"/>
    <p:sldLayoutId id="214748367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/>
          <p:nvPr/>
        </p:nvSpPr>
        <p:spPr>
          <a:xfrm>
            <a:off x="414350" y="999250"/>
            <a:ext cx="858375" cy="758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>
                <a:noFill/>
              </a:ln>
              <a:solidFill>
                <a:schemeClr val="accent1"/>
              </a:solidFill>
              <a:latin typeface="Assistant"/>
            </a:endParaRPr>
          </a:p>
        </p:txBody>
      </p:sp>
      <p:sp>
        <p:nvSpPr>
          <p:cNvPr id="223" name="Google Shape;223;p35"/>
          <p:cNvSpPr txBox="1">
            <a:spLocks noGrp="1"/>
          </p:cNvSpPr>
          <p:nvPr>
            <p:ph type="ctrTitle"/>
          </p:nvPr>
        </p:nvSpPr>
        <p:spPr>
          <a:xfrm>
            <a:off x="720000" y="1925454"/>
            <a:ext cx="4318200" cy="12868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</a:rPr>
              <a:t>Formula 1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224" name="Google Shape;224;p35"/>
          <p:cNvSpPr txBox="1">
            <a:spLocks noGrp="1"/>
          </p:cNvSpPr>
          <p:nvPr>
            <p:ph type="subTitle" idx="1"/>
          </p:nvPr>
        </p:nvSpPr>
        <p:spPr>
          <a:xfrm>
            <a:off x="720000" y="3591301"/>
            <a:ext cx="43182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Xinyi Liu</a:t>
            </a:r>
            <a:endParaRPr dirty="0"/>
          </a:p>
        </p:txBody>
      </p:sp>
      <p:cxnSp>
        <p:nvCxnSpPr>
          <p:cNvPr id="226" name="Google Shape;226;p35"/>
          <p:cNvCxnSpPr/>
          <p:nvPr/>
        </p:nvCxnSpPr>
        <p:spPr>
          <a:xfrm>
            <a:off x="808025" y="3479401"/>
            <a:ext cx="546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902CB0D-34F0-151B-C6A3-6D26819AB6E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l="1451" r="1451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0"/>
          <p:cNvSpPr/>
          <p:nvPr/>
        </p:nvSpPr>
        <p:spPr>
          <a:xfrm>
            <a:off x="3544625" y="409075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0"/>
          <p:cNvSpPr txBox="1">
            <a:spLocks noGrp="1"/>
          </p:cNvSpPr>
          <p:nvPr>
            <p:ph type="title"/>
          </p:nvPr>
        </p:nvSpPr>
        <p:spPr>
          <a:xfrm>
            <a:off x="4155275" y="960421"/>
            <a:ext cx="4280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What is Formula 1?</a:t>
            </a:r>
            <a:endParaRPr sz="3600" b="1" dirty="0">
              <a:solidFill>
                <a:schemeClr val="lt1"/>
              </a:solidFill>
            </a:endParaRPr>
          </a:p>
        </p:txBody>
      </p:sp>
      <p:sp>
        <p:nvSpPr>
          <p:cNvPr id="293" name="Google Shape;293;p40"/>
          <p:cNvSpPr txBox="1">
            <a:spLocks noGrp="1"/>
          </p:cNvSpPr>
          <p:nvPr>
            <p:ph type="subTitle" idx="1"/>
          </p:nvPr>
        </p:nvSpPr>
        <p:spPr>
          <a:xfrm>
            <a:off x="4155275" y="2444237"/>
            <a:ext cx="4280700" cy="18725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Open-wheel single-seater auto racing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Organized by FIA since 1950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highest class of track racing in the world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cxnSp>
        <p:nvCxnSpPr>
          <p:cNvPr id="294" name="Google Shape;294;p40"/>
          <p:cNvCxnSpPr/>
          <p:nvPr/>
        </p:nvCxnSpPr>
        <p:spPr>
          <a:xfrm>
            <a:off x="7800900" y="2368051"/>
            <a:ext cx="546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Picture Placeholder 6" descr="A race car on a track&#10;&#10;Description automatically generated">
            <a:extLst>
              <a:ext uri="{FF2B5EF4-FFF2-40B4-BE49-F238E27FC236}">
                <a16:creationId xmlns:a16="http://schemas.microsoft.com/office/drawing/2014/main" id="{DE569C75-D342-A4A5-08E6-3C9DFBD76F4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3566" t="-73" r="1671" b="73"/>
          <a:stretch/>
        </p:blipFill>
        <p:spPr>
          <a:xfrm>
            <a:off x="0" y="627150"/>
            <a:ext cx="3771000" cy="38835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F1 held a practice session on Friday Saturday to make sure the teams were able to set up the cars correctly. A qualifying session will be held on Saturday to determine the starting order for Sunday's main race. The main event is a race of approximately 300 kilometers in length, allowing cars to pit for tires and pass each other to determine the Grand Prix winner and points.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C00000"/>
                </a:solidFill>
              </a:rPr>
              <a:t>Grand Prix </a:t>
            </a:r>
            <a:br>
              <a:rPr lang="en" dirty="0"/>
            </a:br>
            <a:r>
              <a:rPr lang="en" sz="1800" dirty="0">
                <a:solidFill>
                  <a:schemeClr val="tx1"/>
                </a:solidFill>
              </a:rPr>
              <a:t>Weekly event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Placeholder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202039D-8F43-EB1C-13D3-D9E13A28C586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8086" t="-27545" r="2064" b="-1"/>
          <a:stretch/>
        </p:blipFill>
        <p:spPr>
          <a:xfrm>
            <a:off x="5353875" y="94700"/>
            <a:ext cx="3762600" cy="45123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3"/>
          <p:cNvSpPr txBox="1">
            <a:spLocks noGrp="1"/>
          </p:cNvSpPr>
          <p:nvPr>
            <p:ph type="title"/>
          </p:nvPr>
        </p:nvSpPr>
        <p:spPr>
          <a:xfrm>
            <a:off x="720000" y="51805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</a:rPr>
              <a:t>F1 circuits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348" name="Google Shape;348;p43"/>
          <p:cNvSpPr txBox="1">
            <a:spLocks noGrp="1"/>
          </p:cNvSpPr>
          <p:nvPr>
            <p:ph type="subTitle" idx="1"/>
          </p:nvPr>
        </p:nvSpPr>
        <p:spPr>
          <a:xfrm>
            <a:off x="1866728" y="4125047"/>
            <a:ext cx="5581622" cy="618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2022, a total of 23 circuits are scheduled to open to host Formula 1 races.</a:t>
            </a:r>
            <a:endParaRPr dirty="0"/>
          </a:p>
        </p:txBody>
      </p: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9984602B-F703-D36C-63AE-DE39D1D1C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666" y="1090759"/>
            <a:ext cx="5055747" cy="28438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Aerodynamically designed F1 cars with high downforce and low drag: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Front/rear wings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Underfloor and diffuser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Sidepod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Chassis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 err="1">
                <a:solidFill>
                  <a:schemeClr val="tx1"/>
                </a:solidFill>
              </a:rPr>
              <a:t>Suspenison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Aerodynamics for F1 car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Picture Placeholder 7" descr="A picture containing insect&#10;&#10;Description automatically generated">
            <a:extLst>
              <a:ext uri="{FF2B5EF4-FFF2-40B4-BE49-F238E27FC236}">
                <a16:creationId xmlns:a16="http://schemas.microsoft.com/office/drawing/2014/main" id="{997E755C-4E1A-64B6-955F-AD5BFC40F51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l="18728" r="187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888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Internal Combustion Engine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Turbo charger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MGU-H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MGU-K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sz="1200" dirty="0">
                <a:solidFill>
                  <a:schemeClr val="tx1"/>
                </a:solidFill>
              </a:rPr>
              <a:t>Battery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Powertrain for F1 car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Placeholder 4" descr="A picture containing motorcycle, engine&#10;&#10;Description automatically generated">
            <a:extLst>
              <a:ext uri="{FF2B5EF4-FFF2-40B4-BE49-F238E27FC236}">
                <a16:creationId xmlns:a16="http://schemas.microsoft.com/office/drawing/2014/main" id="{83DA6CED-71DA-D875-AFBA-9A41F37DD50C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52" t="1" r="-653" b="103"/>
          <a:stretch/>
        </p:blipFill>
        <p:spPr>
          <a:xfrm>
            <a:off x="4627859" y="1052629"/>
            <a:ext cx="4516141" cy="2748274"/>
          </a:xfrm>
        </p:spPr>
      </p:pic>
    </p:spTree>
    <p:extLst>
      <p:ext uri="{BB962C8B-B14F-4D97-AF65-F5344CB8AC3E}">
        <p14:creationId xmlns:p14="http://schemas.microsoft.com/office/powerpoint/2010/main" val="2514902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70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9668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dk1"/>
              </a:buClr>
              <a:buSzPts val="1100"/>
            </a:pPr>
            <a:r>
              <a:rPr lang="en-US" dirty="0">
                <a:solidFill>
                  <a:schemeClr val="dk1"/>
                </a:solidFill>
              </a:rPr>
              <a:t>“What is formula 1?: What is F1?: Formula 1 racing,” F1 Chronicle, 04-Mar-2022. [Online]. Available: https://f1chronicle.com/what-is-formula-1/. [Accessed: 04-Jun-2022]. </a:t>
            </a:r>
          </a:p>
          <a:p>
            <a:pPr marL="285750" indent="-285750">
              <a:buClr>
                <a:schemeClr val="dk1"/>
              </a:buClr>
              <a:buSzPts val="1100"/>
            </a:pPr>
            <a:endParaRPr lang="en-US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dirty="0">
                <a:solidFill>
                  <a:schemeClr val="dk1"/>
                </a:solidFill>
              </a:rPr>
              <a:t>“Formula 1 beginners' guide: Scoring system, how F1 sprint works, salaries, pit stop rules &amp;amp; more,” Sporting News Canada. [Online]. Available: https://www.sportingnews.com/ca/fia-f1-world-championship/news/formula-1-beginners-guide-scoring-system-rules/dwtlsqkyd9g0eefqpf6kpeqp#:~:text=What%20happens%20during%20an%20F1,sessions%20takes%20place%20Saturday%20afternoon. [Accessed: 02-Jun-2022]. </a:t>
            </a:r>
          </a:p>
        </p:txBody>
      </p:sp>
      <p:sp>
        <p:nvSpPr>
          <p:cNvPr id="992" name="Google Shape;992;p70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ury Cars Brand MK Campaign by Slidesgo">
  <a:themeElements>
    <a:clrScheme name="Simple Light">
      <a:dk1>
        <a:srgbClr val="000000"/>
      </a:dk1>
      <a:lt1>
        <a:srgbClr val="BD0D0D"/>
      </a:lt1>
      <a:dk2>
        <a:srgbClr val="F7F7F7"/>
      </a:dk2>
      <a:lt2>
        <a:srgbClr val="F1F1F1"/>
      </a:lt2>
      <a:accent1>
        <a:srgbClr val="E4E4E4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278</Words>
  <Application>Microsoft Office PowerPoint</Application>
  <PresentationFormat>On-screen Show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Maven Pro</vt:lpstr>
      <vt:lpstr>Assistant</vt:lpstr>
      <vt:lpstr>Arial</vt:lpstr>
      <vt:lpstr>Alata</vt:lpstr>
      <vt:lpstr>Luxury Cars Brand MK Campaign by Slidesgo</vt:lpstr>
      <vt:lpstr>Formula 1</vt:lpstr>
      <vt:lpstr>What is Formula 1?</vt:lpstr>
      <vt:lpstr>Grand Prix  Weekly event</vt:lpstr>
      <vt:lpstr>F1 circuits</vt:lpstr>
      <vt:lpstr>Aerodynamics for F1 car</vt:lpstr>
      <vt:lpstr>Powertrain for F1 car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 1</dc:title>
  <dc:creator>XINYI LIU</dc:creator>
  <cp:lastModifiedBy>XINYI</cp:lastModifiedBy>
  <cp:revision>3</cp:revision>
  <dcterms:modified xsi:type="dcterms:W3CDTF">2022-11-07T17:08:41Z</dcterms:modified>
</cp:coreProperties>
</file>